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7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7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7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7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7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36576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600"/>
              </a:lnSpc>
            </a:pPr>
            <a:r>
              <a:rPr sz="1400" b="0">
                <a:solidFill>
                  <a:srgbClr val="C9A96E"/>
                </a:solidFill>
                <a:latin typeface="Calibri Light"/>
                <a:ea typeface="微软雅黑"/>
              </a:rPr>
              <a:t>S Ē R A</a:t>
            </a:r>
            <a:endParaRPr sz="1400" b="0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3657600" cy="5486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0">
                <a:solidFill>
                  <a:srgbClr val="9B9B9B"/>
                </a:solidFill>
                <a:latin typeface="Calibri Light"/>
                <a:ea typeface="微软雅黑"/>
              </a:rPr>
              <a:t>素 研</a:t>
            </a:r>
            <a:endParaRPr sz="1600" b="0">
              <a:solidFill>
                <a:srgbClr val="9B9B9B"/>
              </a:solidFill>
              <a:latin typeface="Calibri Light"/>
              <a:ea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5943600" cy="10972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6400"/>
              </a:lnSpc>
            </a:pPr>
            <a:r>
              <a:rPr sz="5400" b="1">
                <a:solidFill>
                  <a:srgbClr val="2C2C2C"/>
                </a:solidFill>
                <a:latin typeface="Calibri Light"/>
                <a:ea typeface="微软雅黑"/>
              </a:rPr>
              <a:t>光蕴精华</a:t>
            </a:r>
            <a:endParaRPr sz="54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59436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0">
                <a:solidFill>
                  <a:srgbClr val="C9A96E"/>
                </a:solidFill>
                <a:latin typeface="Calibri Light"/>
                <a:ea typeface="微软雅黑"/>
              </a:rPr>
              <a:t>品牌创意提案</a:t>
            </a:r>
            <a:endParaRPr sz="2800" b="0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520" y="4434840"/>
            <a:ext cx="22860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4663440"/>
            <a:ext cx="5943600" cy="5486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0">
                <a:solidFill>
                  <a:srgbClr val="9B9B9B"/>
                </a:solidFill>
                <a:latin typeface="Calibri"/>
                <a:ea typeface="微软雅黑"/>
              </a:rPr>
              <a:t>以科学之光，唤醒肌肤原生力量</a:t>
            </a:r>
            <a:endParaRPr sz="15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pic>
        <p:nvPicPr>
          <p:cNvPr id="10" name="Picture 9" descr="sera-product-hero-v2_178513308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731520"/>
            <a:ext cx="4754880" cy="3169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17920"/>
            <a:ext cx="106984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SĒRA Creative Lab  ·  2026 Q3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目录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AGENDA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01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4480" y="182880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市场洞察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4880" y="1874519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高端护肤市场趋势与竞争格局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230428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37744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02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4480" y="237744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目标人群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4880" y="2423160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核心用户画像与护肤诉求分析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4400" y="285292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92608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03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4480" y="292608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品牌定位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4880" y="2971800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素研品牌DNA与差异化价值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4400" y="340156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47472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04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4480" y="347472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创意概念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4880" y="3520440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Campaign Big Idea与核心表达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395020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02336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05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54480" y="402336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主视觉方向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54880" y="4069080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Key Visual风格与视觉语言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14400" y="449884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457200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06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54480" y="457200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视频创意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54880" y="4617720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TVC分镜概念与影像调性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4400" y="5047488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5120640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07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54480" y="512064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传播策略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54880" y="5166359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媒介组合、渠道节奏与KPI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4400" y="5596127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4400" y="5669279"/>
            <a:ext cx="5486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100"/>
              </a:lnSpc>
            </a:pPr>
            <a:r>
              <a:rPr sz="1800" b="1">
                <a:solidFill>
                  <a:srgbClr val="C9A96E"/>
                </a:solidFill>
                <a:latin typeface="Calibri Light"/>
                <a:ea typeface="微软雅黑"/>
              </a:rPr>
              <a:t>08</a:t>
            </a:r>
            <a:endParaRPr sz="18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54480" y="5669279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执行计划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54880" y="5714999"/>
            <a:ext cx="66751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9B9B9B"/>
                </a:solidFill>
                <a:latin typeface="Calibri"/>
                <a:ea typeface="微软雅黑"/>
              </a:rPr>
              <a:t>时间线、预算框架与团队</a:t>
            </a:r>
            <a:endParaRPr sz="12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14400" y="6144767"/>
            <a:ext cx="10332720" cy="7315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2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市场洞察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INSIGHT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MARKET INSIGHT — 高端护肤市场的增长机遇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1520" y="2011680"/>
            <a:ext cx="3291840" cy="256032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286000"/>
            <a:ext cx="32918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5000"/>
              </a:lnSpc>
            </a:pPr>
            <a:r>
              <a:rPr sz="4200" b="1">
                <a:solidFill>
                  <a:srgbClr val="C9A96E"/>
                </a:solidFill>
                <a:latin typeface="Calibri Light"/>
                <a:ea typeface="微软雅黑"/>
              </a:rPr>
              <a:t>¥2,800亿</a:t>
            </a:r>
            <a:endParaRPr sz="42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5840" y="3108960"/>
            <a:ext cx="274320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2026年中国高端护肤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市场规模预估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5840" y="4023360"/>
            <a:ext cx="2743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Euromonitor 2025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89120" y="2011680"/>
            <a:ext cx="3291840" cy="256032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2286000"/>
            <a:ext cx="32918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5000"/>
              </a:lnSpc>
            </a:pPr>
            <a:r>
              <a:rPr sz="4200" b="1">
                <a:solidFill>
                  <a:srgbClr val="C9A96E"/>
                </a:solidFill>
                <a:latin typeface="Calibri Light"/>
                <a:ea typeface="微软雅黑"/>
              </a:rPr>
              <a:t>34%</a:t>
            </a:r>
            <a:endParaRPr sz="42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3440" y="3108960"/>
            <a:ext cx="274320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功效护肤品类年均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增速，领跑大盘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440" y="4023360"/>
            <a:ext cx="2743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CBNData行业报告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46720" y="2011680"/>
            <a:ext cx="3291840" cy="256032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20" y="2286000"/>
            <a:ext cx="329184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5000"/>
              </a:lnSpc>
            </a:pPr>
            <a:r>
              <a:rPr sz="4200" b="1">
                <a:solidFill>
                  <a:srgbClr val="C9A96E"/>
                </a:solidFill>
                <a:latin typeface="Calibri Light"/>
                <a:ea typeface="微软雅黑"/>
              </a:rPr>
              <a:t>78%</a:t>
            </a:r>
            <a:endParaRPr sz="42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21040" y="3108960"/>
            <a:ext cx="274320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25-35岁女性将成分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  <a:p>
            <a:pPr algn="ctr">
              <a:lnSpc>
                <a:spcPts val="1800"/>
              </a:lnSpc>
            </a:pPr>
            <a:r>
              <a:rPr sz="1200">
                <a:solidFill>
                  <a:srgbClr val="2C2C2C"/>
                </a:solidFill>
                <a:latin typeface="Calibri"/>
                <a:ea typeface="微软雅黑"/>
              </a:rPr>
              <a:t>视为首要购买决策因素</a:t>
            </a:r>
            <a:endParaRPr sz="120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1040" y="4023360"/>
            <a:ext cx="2743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小红书消费洞察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1520" y="4937760"/>
            <a:ext cx="10698480" cy="1097280"/>
          </a:xfrm>
          <a:prstGeom prst="round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5840" y="5074920"/>
            <a:ext cx="18288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600"/>
              </a:lnSpc>
            </a:pPr>
            <a:r>
              <a:rPr sz="1400" b="1">
                <a:solidFill>
                  <a:srgbClr val="C9A96E"/>
                </a:solidFill>
                <a:latin typeface="Calibri"/>
                <a:ea typeface="微软雅黑"/>
              </a:rPr>
              <a:t>核心判断</a:t>
            </a:r>
            <a:endParaRPr sz="14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5840" y="5440680"/>
            <a:ext cx="10149840" cy="502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2C2C2C"/>
                </a:solidFill>
                <a:latin typeface="Calibri"/>
                <a:ea typeface="微软雅黑"/>
              </a:rPr>
              <a:t>高端护肤市场正从「品牌信仰」转向「成分理性」。消费者不再只为LOGO买单，而是追问：这个产品到底能为我的皮肤做什么？——这是素研的机会窗口。</a:t>
            </a:r>
            <a:endParaRPr sz="13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3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目标人群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AUDIENCE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TARGET AUDIENCE — 三类核心用户画像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pic>
        <p:nvPicPr>
          <p:cNvPr id="8" name="Picture 7" descr="sera-lifestyle-portrait_178513262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737360"/>
            <a:ext cx="3291840" cy="1828800"/>
          </a:xfrm>
          <a:prstGeom prst="round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1520" y="3703320"/>
            <a:ext cx="3291840" cy="274320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3703320"/>
            <a:ext cx="329184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886200"/>
            <a:ext cx="274320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000"/>
              </a:lnSpc>
            </a:pPr>
            <a:r>
              <a:rPr sz="1700" b="1">
                <a:solidFill>
                  <a:srgbClr val="2C2C2C"/>
                </a:solidFill>
                <a:latin typeface="Calibri"/>
                <a:ea typeface="微软雅黑"/>
              </a:rPr>
              <a:t>成分党先锋</a:t>
            </a:r>
            <a:endParaRPr sz="17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5840" y="4297680"/>
            <a:ext cx="27432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22-30岁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5840" y="4663440"/>
            <a:ext cx="274320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研究成分表比看广告多，追求科学验证的护肤方案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5840" y="5440680"/>
            <a:ext cx="274320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557784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成分透明 · 功效数据 · 专业背书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pic>
        <p:nvPicPr>
          <p:cNvPr id="16" name="Picture 15" descr="sera-lifestyle-spa_17851326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737360"/>
            <a:ext cx="3291840" cy="1828800"/>
          </a:xfrm>
          <a:prstGeom prst="round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4389120" y="3703320"/>
            <a:ext cx="3291840" cy="274320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9120" y="3703320"/>
            <a:ext cx="3291840" cy="4572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63440" y="3886200"/>
            <a:ext cx="274320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000"/>
              </a:lnSpc>
            </a:pPr>
            <a:r>
              <a:rPr sz="1700" b="1">
                <a:solidFill>
                  <a:srgbClr val="2C2C2C"/>
                </a:solidFill>
                <a:latin typeface="Calibri"/>
                <a:ea typeface="微软雅黑"/>
              </a:rPr>
              <a:t>精致悦己者</a:t>
            </a:r>
            <a:endParaRPr sz="17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63440" y="4297680"/>
            <a:ext cx="27432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28-38岁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63440" y="4663440"/>
            <a:ext cx="274320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护肤是每日仪式感，愿意为好产品支付溢价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63440" y="5440680"/>
            <a:ext cx="274320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63440" y="557784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感官体验 · 品牌故事 · 精致包装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pic>
        <p:nvPicPr>
          <p:cNvPr id="24" name="Picture 23" descr="/Users/qingyang/Desktop/PE事宜/goodcase/2素颜精华/persona3_face_swap_1785512668.pngpersona3_face_swap_1785512668"/>
          <p:cNvPicPr>
            <a:picLocks noChangeAspect="1"/>
          </p:cNvPicPr>
          <p:nvPr/>
        </p:nvPicPr>
        <p:blipFill>
          <a:blip r:embed="rId3"/>
          <a:srcRect t="12963" b="12963"/>
          <a:stretch>
            <a:fillRect/>
          </a:stretch>
        </p:blipFill>
        <p:spPr>
          <a:xfrm>
            <a:off x="8046720" y="1737360"/>
            <a:ext cx="3291840" cy="1828800"/>
          </a:xfrm>
          <a:prstGeom prst="round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8046720" y="3703320"/>
            <a:ext cx="3291840" cy="274320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20" y="3703320"/>
            <a:ext cx="329184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21040" y="3886200"/>
            <a:ext cx="274320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000"/>
              </a:lnSpc>
            </a:pPr>
            <a:r>
              <a:rPr sz="1700" b="1">
                <a:solidFill>
                  <a:srgbClr val="2C2C2C"/>
                </a:solidFill>
                <a:latin typeface="Calibri"/>
                <a:ea typeface="微软雅黑"/>
              </a:rPr>
              <a:t>轻奢理性派</a:t>
            </a:r>
            <a:endParaRPr sz="17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4297680"/>
            <a:ext cx="27432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30-45岁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21040" y="4663440"/>
            <a:ext cx="274320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用过国际大牌后开始寻找高性价比国货替代品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321040" y="5440680"/>
            <a:ext cx="274320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21040" y="5577840"/>
            <a:ext cx="274320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大牌平替 · 真实口碑 · 长期复购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4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品牌定位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BRAND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BRAND POSITIONING — 素研的品牌DNA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品牌金字塔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2441448"/>
            <a:ext cx="45720" cy="64008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423160"/>
            <a:ext cx="18288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C9A96E"/>
                </a:solidFill>
                <a:latin typeface="Calibri"/>
                <a:ea typeface="微软雅黑"/>
              </a:rPr>
              <a:t>品牌愿景</a:t>
            </a:r>
            <a:endParaRPr sz="12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5840" y="2743200"/>
            <a:ext cx="45720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让每个人的肌肤都能自信「素颜」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3218688"/>
            <a:ext cx="45720" cy="64008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200400"/>
            <a:ext cx="18288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核心价值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5840" y="3520440"/>
            <a:ext cx="45720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科学精研 · 自然本源 · 肌肤对话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1520" y="3995927"/>
            <a:ext cx="45720" cy="640080"/>
          </a:xfrm>
          <a:prstGeom prst="rect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977639"/>
            <a:ext cx="18288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 typeface="微软雅黑"/>
              </a:rPr>
              <a:t>功能承诺</a:t>
            </a:r>
            <a:endParaRPr sz="12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5840" y="4297679"/>
            <a:ext cx="45720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靶向活性成分 + 生物发酵技术 + 零负担配方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1520" y="4773167"/>
            <a:ext cx="45720" cy="640080"/>
          </a:xfrm>
          <a:prstGeom prst="rect">
            <a:avLst/>
          </a:prstGeom>
          <a:solidFill>
            <a:srgbClr val="9B9B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4754879"/>
            <a:ext cx="18288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9B9B9B"/>
                </a:solidFill>
                <a:latin typeface="Calibri"/>
                <a:ea typeface="微软雅黑"/>
              </a:rPr>
              <a:t>产品形态</a:t>
            </a:r>
            <a:endParaRPr sz="1200" b="1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5840" y="5074919"/>
            <a:ext cx="45720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精华液 / 面霜 / 面膜 — 极简高效线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400800" y="1920240"/>
            <a:ext cx="5212080" cy="42976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0" y="2103120"/>
            <a:ext cx="466344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竞争差异化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75120" y="2606040"/>
            <a:ext cx="46634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vs 国际大牌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75120" y="2926080"/>
            <a:ext cx="46634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同等成分浓度，价格仅为1/3，且更懂亚洲肤质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75120" y="3383280"/>
            <a:ext cx="46634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vs 新锐国货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75120" y="3703320"/>
            <a:ext cx="46634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自研生物发酵专利技术，非「配方搬运工」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75120" y="4160520"/>
            <a:ext cx="46634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vs 药妆品牌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75120" y="4480559"/>
            <a:ext cx="46634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功效不输药妆，但体验远优于临床感包装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75120" y="5029199"/>
            <a:ext cx="4663440" cy="18288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75120" y="5166359"/>
            <a:ext cx="466344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素研 = 科学精研 × 肌肤本源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5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C9A96E"/>
                </a:solidFill>
                <a:latin typeface="Calibri Light"/>
                <a:ea typeface="微软雅黑"/>
              </a:rPr>
              <a:t>BIG IDEA</a:t>
            </a:r>
            <a:endParaRPr sz="1200" b="0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5943600" cy="18288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5900"/>
              </a:lnSpc>
            </a:pPr>
            <a:r>
              <a:rPr sz="4600" b="1">
                <a:solidFill>
                  <a:srgbClr val="2C2C2C"/>
                </a:solidFill>
                <a:latin typeface="Calibri Light"/>
                <a:ea typeface="微软雅黑"/>
              </a:rPr>
              <a:t>「让肌肤，
  自己说话」</a:t>
            </a:r>
            <a:endParaRPr sz="46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3200400"/>
            <a:ext cx="164592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47472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"/>
                <a:ea typeface="微软雅黑"/>
              </a:rPr>
              <a:t>创意阐述</a:t>
            </a:r>
            <a:endParaRPr sz="13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3840480"/>
            <a:ext cx="5486400" cy="20116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000"/>
              </a:lnSpc>
            </a:pPr>
            <a:r>
              <a:rPr sz="1300" b="0">
                <a:solidFill>
                  <a:srgbClr val="2C2C2C"/>
                </a:solidFill>
                <a:latin typeface="Calibri"/>
                <a:ea typeface="微软雅黑"/>
              </a:rPr>
              <a:t>好的护肤不需要厚重的伪装。Campaign以「素颜自信」为情感支点，展现女性卸下妆容后皮肤本身的光泽与生命力。素研光蕴精华不是遮盖瑕疵的工具，而是让肌肤回到最佳状态的底…</a:t>
            </a:r>
            <a:endParaRPr sz="13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pic>
        <p:nvPicPr>
          <p:cNvPr id="9" name="Picture 8" descr="sera-lifestyle-portrait_178513262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731520"/>
            <a:ext cx="4754880" cy="3200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58000" y="4114800"/>
            <a:ext cx="4754880" cy="210312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0" y="4297680"/>
            <a:ext cx="109728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>
                <a:solidFill>
                  <a:srgbClr val="C9A96E"/>
                </a:solidFill>
                <a:latin typeface="Calibri"/>
                <a:ea typeface="微软雅黑"/>
              </a:rPr>
              <a:t>素颜</a:t>
            </a:r>
            <a:endParaRPr sz="2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21040" y="4370832"/>
            <a:ext cx="30175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不靠遮瑕，靠肌肤本身的光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32320" y="4892040"/>
            <a:ext cx="109728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>
                <a:solidFill>
                  <a:srgbClr val="C9A96E"/>
                </a:solidFill>
                <a:latin typeface="Calibri"/>
                <a:ea typeface="微软雅黑"/>
              </a:rPr>
              <a:t>科学</a:t>
            </a:r>
            <a:endParaRPr sz="2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21040" y="4965192"/>
            <a:ext cx="30175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每一滴精华都有数据支撑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32320" y="5486400"/>
            <a:ext cx="109728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>
                <a:solidFill>
                  <a:srgbClr val="C9A96E"/>
                </a:solidFill>
                <a:latin typeface="Calibri"/>
                <a:ea typeface="微软雅黑"/>
              </a:rPr>
              <a:t>底气</a:t>
            </a:r>
            <a:endParaRPr sz="2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21040" y="5559552"/>
            <a:ext cx="3017520" cy="4114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护肤的终点是自信，不是完美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6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主视觉方向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VISUAL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KEY VISUAL — 视觉语言体系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视觉调性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2450592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377440"/>
            <a:ext cx="4572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自然光为唯一光源 — 拒绝人造感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2862072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788920"/>
            <a:ext cx="4572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大面积留白，呼吸感构图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1520" y="3273552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200400"/>
            <a:ext cx="4572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暖白+浅金+腮红的柔和色彩体系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31520" y="3685032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611880"/>
            <a:ext cx="4572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真人皮肤质感，零磨皮、零滤镜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1520" y="4096512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4023360"/>
            <a:ext cx="4572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0">
                <a:solidFill>
                  <a:srgbClr val="2C2C2C"/>
                </a:solidFill>
                <a:latin typeface="Calibri"/>
                <a:ea typeface="微软雅黑"/>
              </a:rPr>
              <a:t>极简排版，衬线与无衬线混排</a:t>
            </a:r>
            <a:endParaRPr sz="12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pic>
        <p:nvPicPr>
          <p:cNvPr id="19" name="Picture 18" descr="sera-product-texture_178513261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4572000"/>
            <a:ext cx="5029200" cy="1645920"/>
          </a:xfrm>
          <a:prstGeom prst="round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00800" y="1920240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色彩体系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00800" y="2468880"/>
            <a:ext cx="457200" cy="4572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301752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2C2C2C"/>
                </a:solidFill>
                <a:latin typeface="Calibri"/>
                <a:ea typeface="微软雅黑"/>
              </a:rPr>
              <a:t>纯白</a:t>
            </a:r>
            <a:endParaRPr sz="9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9360" y="3246120"/>
            <a:ext cx="64008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#FFFFFF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406640" y="2468880"/>
            <a:ext cx="457200" cy="457200"/>
          </a:xfrm>
          <a:prstGeom prst="ellipse">
            <a:avLst/>
          </a:prstGeom>
          <a:solidFill>
            <a:srgbClr val="F8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0" y="301752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2C2C2C"/>
                </a:solidFill>
                <a:latin typeface="Calibri"/>
                <a:ea typeface="微软雅黑"/>
              </a:rPr>
              <a:t>暖象牙</a:t>
            </a:r>
            <a:endParaRPr sz="9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5200" y="3246120"/>
            <a:ext cx="64008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#F8F6F2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412480" y="2468880"/>
            <a:ext cx="457200" cy="457200"/>
          </a:xfrm>
          <a:prstGeom prst="ellipse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21040" y="301752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2C2C2C"/>
                </a:solidFill>
                <a:latin typeface="Calibri"/>
                <a:ea typeface="微软雅黑"/>
              </a:rPr>
              <a:t>柔金</a:t>
            </a:r>
            <a:endParaRPr sz="9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21040" y="3246120"/>
            <a:ext cx="64008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#C9A96E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9418319" y="2468880"/>
            <a:ext cx="457200" cy="457200"/>
          </a:xfrm>
          <a:prstGeom prst="ellipse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26880" y="301752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2C2C2C"/>
                </a:solidFill>
                <a:latin typeface="Calibri"/>
                <a:ea typeface="微软雅黑"/>
              </a:rPr>
              <a:t>腮红</a:t>
            </a:r>
            <a:endParaRPr sz="9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326880" y="3246120"/>
            <a:ext cx="64008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#E8C8B8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0424159" y="2468880"/>
            <a:ext cx="457200" cy="457200"/>
          </a:xfrm>
          <a:prstGeom prst="ellipse">
            <a:avLst/>
          </a:prstGeom>
          <a:solidFill>
            <a:srgbClr val="2C2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332719" y="3017520"/>
            <a:ext cx="6400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000"/>
              </a:lnSpc>
            </a:pPr>
            <a:r>
              <a:rPr sz="900" b="0">
                <a:solidFill>
                  <a:srgbClr val="2C2C2C"/>
                </a:solidFill>
                <a:latin typeface="Calibri"/>
                <a:ea typeface="微软雅黑"/>
              </a:rPr>
              <a:t>墨灰</a:t>
            </a:r>
            <a:endParaRPr sz="9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332719" y="3246120"/>
            <a:ext cx="64008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#2C2C2C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0800" y="3749039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字体方案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00800" y="4160520"/>
            <a:ext cx="11887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E8C8B8"/>
                </a:solidFill>
                <a:latin typeface="Calibri"/>
                <a:ea typeface="微软雅黑"/>
              </a:rPr>
              <a:t>标题</a:t>
            </a:r>
            <a:endParaRPr sz="11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80960" y="4160520"/>
            <a:ext cx="39319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Playfair Display / 思源宋体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00800" y="4526280"/>
            <a:ext cx="11887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E8C8B8"/>
                </a:solidFill>
                <a:latin typeface="Calibri"/>
                <a:ea typeface="微软雅黑"/>
              </a:rPr>
              <a:t>正文</a:t>
            </a:r>
            <a:endParaRPr sz="11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680960" y="4526280"/>
            <a:ext cx="39319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Calibri Light / 思源黑体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0800" y="4892040"/>
            <a:ext cx="11887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E8C8B8"/>
                </a:solidFill>
                <a:latin typeface="Calibri"/>
                <a:ea typeface="微软雅黑"/>
              </a:rPr>
              <a:t>数据</a:t>
            </a:r>
            <a:endParaRPr sz="11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80960" y="4892040"/>
            <a:ext cx="39319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DIN Pro Light / Roboto Mono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400800" y="5303520"/>
            <a:ext cx="5212080" cy="914400"/>
          </a:xfrm>
          <a:prstGeom prst="round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75120" y="5394960"/>
            <a:ext cx="18288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C9A96E"/>
                </a:solidFill>
                <a:latin typeface="Calibri"/>
                <a:ea typeface="微软雅黑"/>
              </a:rPr>
              <a:t>应用场景</a:t>
            </a:r>
            <a:endParaRPr sz="12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75120" y="5715000"/>
            <a:ext cx="466344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专柜陈列 · 电商详情页 · 社交媒体 · 杂志广告 · KOL合作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7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视频创意方向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TVC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VIDEO CREATIVE — TVC 概念分镜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7315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「清晨三分钟」— 30秒品牌TVC概念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pic>
        <p:nvPicPr>
          <p:cNvPr id="9" name="Picture 8" descr="/Users/qingyang/Desktop/PE事宜/goodcase/2素颜精华/persona3_face_swap_1785512668.pngpersona3_face_swap_1785512668"/>
          <p:cNvPicPr>
            <a:picLocks noChangeAspect="1"/>
          </p:cNvPicPr>
          <p:nvPr/>
        </p:nvPicPr>
        <p:blipFill>
          <a:blip r:embed="rId1"/>
          <a:srcRect t="5556" b="5556"/>
          <a:stretch>
            <a:fillRect/>
          </a:stretch>
        </p:blipFill>
        <p:spPr>
          <a:xfrm>
            <a:off x="8046720" y="1554480"/>
            <a:ext cx="1920240" cy="1280160"/>
          </a:xfrm>
          <a:prstGeom prst="roundRect">
            <a:avLst/>
          </a:prstGeom>
        </p:spPr>
      </p:pic>
      <p:pic>
        <p:nvPicPr>
          <p:cNvPr id="10" name="Picture 9" descr="sera-lifestyle-spa_17851326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1554480"/>
            <a:ext cx="1920240" cy="1280160"/>
          </a:xfrm>
          <a:prstGeom prst="round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46720" y="2880360"/>
            <a:ext cx="402336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900"/>
              </a:lnSpc>
            </a:pPr>
            <a:r>
              <a:rPr sz="800" b="0">
                <a:solidFill>
                  <a:srgbClr val="9B9B9B"/>
                </a:solidFill>
                <a:latin typeface="Calibri"/>
                <a:ea typeface="微软雅黑"/>
              </a:rPr>
              <a:t>MOOD REFERENCE</a:t>
            </a:r>
            <a:endParaRPr sz="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1520" y="3200400"/>
            <a:ext cx="2514600" cy="33832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" y="3200400"/>
            <a:ext cx="2514600" cy="347472"/>
          </a:xfrm>
          <a:prstGeom prst="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24612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C9A96E"/>
                </a:solidFill>
                <a:latin typeface="Calibri"/>
                <a:ea typeface="微软雅黑"/>
              </a:rPr>
              <a:t>00-06s</a:t>
            </a:r>
            <a:endParaRPr sz="11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8680" y="3657600"/>
            <a:ext cx="22402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 typeface="微软雅黑"/>
              </a:rPr>
              <a:t>晨光 · 醒来</a:t>
            </a:r>
            <a:endParaRPr sz="12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680" y="4069080"/>
            <a:ext cx="2240280" cy="1645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清晨卧室，自然光透过纱帘。女主角缓缓睁眼，素颜的脸上带着自然光泽。特写手指拿起精华瓶。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68680" y="5943600"/>
            <a:ext cx="224028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603504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调性：安静 / 柔软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474720" y="3200400"/>
            <a:ext cx="2514600" cy="33832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474720" y="3200400"/>
            <a:ext cx="2514600" cy="347472"/>
          </a:xfrm>
          <a:prstGeom prst="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79" y="324612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C9A96E"/>
                </a:solidFill>
                <a:latin typeface="Calibri"/>
                <a:ea typeface="微软雅黑"/>
              </a:rPr>
              <a:t>06-15s</a:t>
            </a:r>
            <a:endParaRPr sz="11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11879" y="3657600"/>
            <a:ext cx="22402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 typeface="微软雅黑"/>
              </a:rPr>
              <a:t>仪式 · 护肤</a:t>
            </a:r>
            <a:endParaRPr sz="12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11879" y="4069080"/>
            <a:ext cx="2240280" cy="1645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精华滴落在指尖，轻柔按压于面部的过程。微距镜头捕捉精华渗透肌肤的瞬间，金色液体在光线下流动。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11879" y="5943600"/>
            <a:ext cx="224028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11879" y="603504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调性：细腻 / 感官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217920" y="3200400"/>
            <a:ext cx="2514600" cy="33832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0" y="3200400"/>
            <a:ext cx="2514600" cy="347472"/>
          </a:xfrm>
          <a:prstGeom prst="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55080" y="324612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C9A96E"/>
                </a:solidFill>
                <a:latin typeface="Calibri"/>
                <a:ea typeface="微软雅黑"/>
              </a:rPr>
              <a:t>15-24s</a:t>
            </a:r>
            <a:endParaRPr sz="11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55080" y="3657600"/>
            <a:ext cx="22402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 typeface="微软雅黑"/>
              </a:rPr>
              <a:t>出发 · 自信</a:t>
            </a:r>
            <a:endParaRPr sz="12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55080" y="4069080"/>
            <a:ext cx="2240280" cy="1645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护肤完毕，女主角换上简洁白色连衣裙出门。阳光洒在脸上，素颜的皮肤在自然光下透出健康光泽。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55080" y="5943600"/>
            <a:ext cx="224028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603504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调性：明亮 / 自信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8961120" y="3200400"/>
            <a:ext cx="2514600" cy="33832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961120" y="3200400"/>
            <a:ext cx="2514600" cy="347472"/>
          </a:xfrm>
          <a:prstGeom prst="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98280" y="324612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1">
                <a:solidFill>
                  <a:srgbClr val="C9A96E"/>
                </a:solidFill>
                <a:latin typeface="Calibri"/>
                <a:ea typeface="微软雅黑"/>
              </a:rPr>
              <a:t>24-30s</a:t>
            </a:r>
            <a:endParaRPr sz="11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098280" y="3657600"/>
            <a:ext cx="22402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 typeface="微软雅黑"/>
              </a:rPr>
              <a:t>落版 · 回归</a:t>
            </a:r>
            <a:endParaRPr sz="12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098280" y="4069080"/>
            <a:ext cx="2240280" cy="16459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产品居中静置，白色大理石台面。品牌标语浮现：「让肌肤，自己说话」。金色光线勾勒出瓶身轮廓。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098280" y="5943600"/>
            <a:ext cx="2240280" cy="13716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098280" y="6035040"/>
            <a:ext cx="224028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调性：高级 / 收束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8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传播策略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MEDIA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MEDIA STRATEGY — 媒介组合与传播节奏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920240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渠道矩阵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2377440"/>
            <a:ext cx="5029200" cy="7772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423160"/>
            <a:ext cx="14630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社交媒体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77440" y="2423160"/>
            <a:ext cx="32004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C9A96E"/>
                </a:solidFill>
                <a:latin typeface="Calibri"/>
                <a:ea typeface="微软雅黑"/>
              </a:rPr>
              <a:t>小红书 / 抖音 / 微博</a:t>
            </a:r>
            <a:endParaRPr sz="1100" b="0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2743200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成分科普 + 素颜挑战 + KOL种草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1520" y="3246120"/>
            <a:ext cx="5029200" cy="7772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291839"/>
            <a:ext cx="14630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电商阵地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77440" y="3291839"/>
            <a:ext cx="32004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C9A96E"/>
                </a:solidFill>
                <a:latin typeface="Calibri"/>
                <a:ea typeface="微软雅黑"/>
              </a:rPr>
              <a:t>天猫 / 京东 / 抖音电商</a:t>
            </a:r>
            <a:endParaRPr sz="1100" b="0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3611879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详情页转化 + 直播专场 + 会员体系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1520" y="4114800"/>
            <a:ext cx="5029200" cy="7772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60520"/>
            <a:ext cx="14630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品牌广告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77440" y="4160520"/>
            <a:ext cx="32004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C9A96E"/>
                </a:solidFill>
                <a:latin typeface="Calibri"/>
                <a:ea typeface="微软雅黑"/>
              </a:rPr>
              <a:t>写字楼电梯 / 高端商场</a:t>
            </a:r>
            <a:endParaRPr sz="1100" b="0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4480560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高频曝光，建立「素颜自信」认知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31520" y="4983480"/>
            <a:ext cx="5029200" cy="7772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5029200"/>
            <a:ext cx="146304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400"/>
              </a:lnSpc>
            </a:pPr>
            <a:r>
              <a:rPr sz="1200" b="1">
                <a:solidFill>
                  <a:srgbClr val="E8C8B8"/>
                </a:solidFill>
                <a:latin typeface="Calibri"/>
                <a:ea typeface="微软雅黑"/>
              </a:rPr>
              <a:t>私域运营</a:t>
            </a:r>
            <a:endParaRPr sz="1200" b="1">
              <a:solidFill>
                <a:srgbClr val="E8C8B8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77440" y="5029200"/>
            <a:ext cx="320040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C9A96E"/>
                </a:solidFill>
                <a:latin typeface="Calibri"/>
                <a:ea typeface="微软雅黑"/>
              </a:rPr>
              <a:t>企微社群 / 小程序</a:t>
            </a:r>
            <a:endParaRPr sz="1100" b="0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5349240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2C2C2C"/>
                </a:solidFill>
                <a:latin typeface="Calibri"/>
                <a:ea typeface="微软雅黑"/>
              </a:rPr>
              <a:t>护肤顾问1v1 + 复购激励</a:t>
            </a:r>
            <a:endParaRPr sz="10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0" y="1920240"/>
            <a:ext cx="5029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>
                <a:solidFill>
                  <a:srgbClr val="C9A96E"/>
                </a:solidFill>
                <a:latin typeface="Calibri"/>
                <a:ea typeface="微软雅黑"/>
              </a:rPr>
              <a:t>传播节奏</a:t>
            </a:r>
            <a:endParaRPr sz="15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00800" y="2377440"/>
            <a:ext cx="1005840" cy="411480"/>
          </a:xfrm>
          <a:prstGeom prst="rect">
            <a:avLst/>
          </a:prstGeom>
          <a:solidFill>
            <a:srgbClr val="F2EEE6"/>
          </a:solidFill>
          <a:ln w="9525">
            <a:solidFill>
              <a:srgbClr val="C9A9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2423160"/>
            <a:ext cx="10058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200"/>
              </a:lnSpc>
            </a:pPr>
            <a:r>
              <a:rPr sz="1000" b="1">
                <a:solidFill>
                  <a:srgbClr val="C9A96E"/>
                </a:solidFill>
                <a:latin typeface="Calibri"/>
                <a:ea typeface="微软雅黑"/>
              </a:rPr>
              <a:t>预热期</a:t>
            </a:r>
            <a:endParaRPr sz="1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89520" y="2423160"/>
            <a:ext cx="7315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W1-W2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412480" y="2423160"/>
            <a:ext cx="32004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悬念海报 + 成分揭秘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00800" y="2880360"/>
            <a:ext cx="1005840" cy="411480"/>
          </a:xfrm>
          <a:prstGeom prst="rect">
            <a:avLst/>
          </a:prstGeom>
          <a:solidFill>
            <a:srgbClr val="F2EEE6"/>
          </a:solidFill>
          <a:ln w="9525">
            <a:solidFill>
              <a:srgbClr val="C9A9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2926080"/>
            <a:ext cx="10058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200"/>
              </a:lnSpc>
            </a:pPr>
            <a:r>
              <a:rPr sz="1000" b="1">
                <a:solidFill>
                  <a:srgbClr val="C9A96E"/>
                </a:solidFill>
                <a:latin typeface="Calibri"/>
                <a:ea typeface="微软雅黑"/>
              </a:rPr>
              <a:t>发布期</a:t>
            </a:r>
            <a:endParaRPr sz="1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89520" y="2926080"/>
            <a:ext cx="7315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W3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12480" y="2926080"/>
            <a:ext cx="32004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新品发布会 + TVC首播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00800" y="3383280"/>
            <a:ext cx="1005840" cy="411480"/>
          </a:xfrm>
          <a:prstGeom prst="rect">
            <a:avLst/>
          </a:prstGeom>
          <a:solidFill>
            <a:srgbClr val="F2EEE6"/>
          </a:solidFill>
          <a:ln w="9525">
            <a:solidFill>
              <a:srgbClr val="C9A9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3429000"/>
            <a:ext cx="10058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200"/>
              </a:lnSpc>
            </a:pPr>
            <a:r>
              <a:rPr sz="1000" b="1">
                <a:solidFill>
                  <a:srgbClr val="C9A96E"/>
                </a:solidFill>
                <a:latin typeface="Calibri"/>
                <a:ea typeface="微软雅黑"/>
              </a:rPr>
              <a:t>扩散期</a:t>
            </a:r>
            <a:endParaRPr sz="1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89520" y="3429000"/>
            <a:ext cx="7315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W4-W6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12480" y="3429000"/>
            <a:ext cx="32004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素颜挑战 + KOL矩阵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400800" y="3886200"/>
            <a:ext cx="1005840" cy="411480"/>
          </a:xfrm>
          <a:prstGeom prst="rect">
            <a:avLst/>
          </a:prstGeom>
          <a:solidFill>
            <a:srgbClr val="F2EEE6"/>
          </a:solidFill>
          <a:ln w="9525">
            <a:solidFill>
              <a:srgbClr val="C9A9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0" y="3931920"/>
            <a:ext cx="10058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200"/>
              </a:lnSpc>
            </a:pPr>
            <a:r>
              <a:rPr sz="1000" b="1">
                <a:solidFill>
                  <a:srgbClr val="C9A96E"/>
                </a:solidFill>
                <a:latin typeface="Calibri"/>
                <a:ea typeface="微软雅黑"/>
              </a:rPr>
              <a:t>转化期</a:t>
            </a:r>
            <a:endParaRPr sz="10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89520" y="3931920"/>
            <a:ext cx="73152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W7-W8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12480" y="3931920"/>
            <a:ext cx="32004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限时礼盒 + 直播专场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400800" y="4572000"/>
            <a:ext cx="5212080" cy="182880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75120" y="4709159"/>
            <a:ext cx="466344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"/>
                <a:ea typeface="微软雅黑"/>
              </a:rPr>
              <a:t>核心KPI</a:t>
            </a:r>
            <a:endParaRPr sz="13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675120" y="5084064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949440" y="5029200"/>
            <a:ext cx="43891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品牌曝光：8亿+ 次 impressions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675120" y="5385816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949440" y="5330952"/>
            <a:ext cx="43891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社交互动：300万+ 次 engagements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675120" y="5687568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949440" y="5632704"/>
            <a:ext cx="43891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天猫旗舰店引流：150万+ UV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675120" y="5989320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949440" y="5934456"/>
            <a:ext cx="43891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首月销量目标：10万瓶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9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执行计划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TIMELINE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TIMELINE — 项目里程碑与交付节点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520" y="3474720"/>
            <a:ext cx="10698480" cy="18288"/>
          </a:xfrm>
          <a:prstGeom prst="rect">
            <a:avLst/>
          </a:prstGeom>
          <a:solidFill>
            <a:srgbClr val="E5E5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27632" y="3383279"/>
            <a:ext cx="219456" cy="219456"/>
          </a:xfrm>
          <a:prstGeom prst="ellipse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286000"/>
            <a:ext cx="20116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 Light"/>
                <a:ea typeface="微软雅黑"/>
              </a:rPr>
              <a:t>M1</a:t>
            </a:r>
            <a:endParaRPr sz="13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2606040"/>
            <a:ext cx="20116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策略确认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" y="3840480"/>
            <a:ext cx="201168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品牌策略对齐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创意方向锁定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22192" y="3383279"/>
            <a:ext cx="219456" cy="219456"/>
          </a:xfrm>
          <a:prstGeom prst="ellipse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26080" y="2286000"/>
            <a:ext cx="20116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500"/>
              </a:lnSpc>
            </a:pPr>
            <a:r>
              <a:rPr sz="1300" b="1">
                <a:solidFill>
                  <a:srgbClr val="E8C8B8"/>
                </a:solidFill>
                <a:latin typeface="Calibri Light"/>
                <a:ea typeface="微软雅黑"/>
              </a:rPr>
              <a:t>M2</a:t>
            </a:r>
            <a:endParaRPr sz="1300" b="1">
              <a:solidFill>
                <a:srgbClr val="E8C8B8"/>
              </a:solidFill>
              <a:latin typeface="Calibri Light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26080" y="2606040"/>
            <a:ext cx="20116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创意开发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26080" y="3840480"/>
            <a:ext cx="201168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TVC拍摄制作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主视觉定稿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16752" y="3383279"/>
            <a:ext cx="219456" cy="219456"/>
          </a:xfrm>
          <a:prstGeom prst="ellipse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20640" y="2286000"/>
            <a:ext cx="20116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 Light"/>
                <a:ea typeface="微软雅黑"/>
              </a:rPr>
              <a:t>M3</a:t>
            </a:r>
            <a:endParaRPr sz="13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20640" y="2606040"/>
            <a:ext cx="20116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预热启动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20640" y="3840480"/>
            <a:ext cx="201168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悬念内容释出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媒体预沟通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211312" y="3383279"/>
            <a:ext cx="219456" cy="219456"/>
          </a:xfrm>
          <a:prstGeom prst="ellipse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0" y="2286000"/>
            <a:ext cx="20116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500"/>
              </a:lnSpc>
            </a:pPr>
            <a:r>
              <a:rPr sz="1300" b="1">
                <a:solidFill>
                  <a:srgbClr val="E8C8B8"/>
                </a:solidFill>
                <a:latin typeface="Calibri Light"/>
                <a:ea typeface="微软雅黑"/>
              </a:rPr>
              <a:t>M4</a:t>
            </a:r>
            <a:endParaRPr sz="1300" b="1">
              <a:solidFill>
                <a:srgbClr val="E8C8B8"/>
              </a:solidFill>
              <a:latin typeface="Calibri Light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15200" y="2606040"/>
            <a:ext cx="20116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正式发布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15200" y="3840480"/>
            <a:ext cx="201168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发布会+TVC首播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全渠道上线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405872" y="3383279"/>
            <a:ext cx="219456" cy="219456"/>
          </a:xfrm>
          <a:prstGeom prst="ellipse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09760" y="2286000"/>
            <a:ext cx="20116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 Light"/>
                <a:ea typeface="微软雅黑"/>
              </a:rPr>
              <a:t>M5</a:t>
            </a:r>
            <a:endParaRPr sz="13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509760" y="2606040"/>
            <a:ext cx="20116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持续运营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09760" y="3840480"/>
            <a:ext cx="2011680" cy="914400"/>
          </a:xfrm>
          <a:prstGeom prst="rect">
            <a:avLst/>
          </a:prstGeom>
          <a:noFill/>
        </p:spPr>
        <p:txBody>
          <a:bodyPr wrap="square" lIns="45720" rIns="45720">
            <a:noAutofit/>
          </a:bodyPr>
          <a:lstStyle/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效果优化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  <a:p>
            <a:pPr algn="ctr">
              <a:lnSpc>
                <a:spcPts val="1600"/>
              </a:lnSpc>
            </a:pPr>
            <a:r>
              <a:rPr sz="1100">
                <a:solidFill>
                  <a:srgbClr val="9B9B9B"/>
                </a:solidFill>
                <a:latin typeface="Calibri"/>
                <a:ea typeface="微软雅黑"/>
              </a:rPr>
              <a:t>二次传播迭代</a:t>
            </a:r>
            <a:endParaRPr sz="110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总周期：约20周  |  关键节点：M2创意定稿 → M4正式发布  |  弹性空间：±2周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10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预算框架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BUDGET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BUDGET OVERVIEW — 投入结构与资源分配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1520" y="2011680"/>
            <a:ext cx="2514600" cy="23774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251460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240280"/>
            <a:ext cx="251460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4800"/>
              </a:lnSpc>
            </a:pPr>
            <a:r>
              <a:rPr sz="4000" b="1">
                <a:solidFill>
                  <a:srgbClr val="C9A96E"/>
                </a:solidFill>
                <a:latin typeface="Calibri Light"/>
                <a:ea typeface="微软雅黑"/>
              </a:rPr>
              <a:t>30%</a:t>
            </a:r>
            <a:endParaRPr sz="40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3063240"/>
            <a:ext cx="2514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TVC制作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" y="3474720"/>
            <a:ext cx="25146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拍摄 / 后期 / 调色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74720" y="2011680"/>
            <a:ext cx="2514600" cy="23774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74720" y="2011680"/>
            <a:ext cx="2514600" cy="4572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74720" y="2240280"/>
            <a:ext cx="251460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4800"/>
              </a:lnSpc>
            </a:pPr>
            <a:r>
              <a:rPr sz="4000" b="1">
                <a:solidFill>
                  <a:srgbClr val="E8C8B8"/>
                </a:solidFill>
                <a:latin typeface="Calibri Light"/>
                <a:ea typeface="微软雅黑"/>
              </a:rPr>
              <a:t>40%</a:t>
            </a:r>
            <a:endParaRPr sz="4000" b="1">
              <a:solidFill>
                <a:srgbClr val="E8C8B8"/>
              </a:solidFill>
              <a:latin typeface="Calibri Light"/>
              <a:ea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4720" y="3063240"/>
            <a:ext cx="2514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媒介投放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74720" y="3474720"/>
            <a:ext cx="25146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社交 + 电梯 + 电商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7920" y="2011680"/>
            <a:ext cx="2514600" cy="23774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2011680"/>
            <a:ext cx="251460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240280"/>
            <a:ext cx="251460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4800"/>
              </a:lnSpc>
            </a:pPr>
            <a:r>
              <a:rPr sz="4000" b="1">
                <a:solidFill>
                  <a:srgbClr val="C9A96E"/>
                </a:solidFill>
                <a:latin typeface="Calibri Light"/>
                <a:ea typeface="微软雅黑"/>
              </a:rPr>
              <a:t>20%</a:t>
            </a:r>
            <a:endParaRPr sz="4000" b="1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7920" y="3063240"/>
            <a:ext cx="2514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KOL合作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17920" y="3474720"/>
            <a:ext cx="25146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头部美妆博主 + 素人矩阵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961120" y="2011680"/>
            <a:ext cx="2514600" cy="237744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961120" y="2011680"/>
            <a:ext cx="2514600" cy="4572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961120" y="2240280"/>
            <a:ext cx="2514600" cy="8229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4800"/>
              </a:lnSpc>
            </a:pPr>
            <a:r>
              <a:rPr sz="4000" b="1">
                <a:solidFill>
                  <a:srgbClr val="E8C8B8"/>
                </a:solidFill>
                <a:latin typeface="Calibri Light"/>
                <a:ea typeface="微软雅黑"/>
              </a:rPr>
              <a:t>10%</a:t>
            </a:r>
            <a:endParaRPr sz="4000" b="1">
              <a:solidFill>
                <a:srgbClr val="E8C8B8"/>
              </a:solidFill>
              <a:latin typeface="Calibri Light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61120" y="3063240"/>
            <a:ext cx="2514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800"/>
              </a:lnSpc>
            </a:pPr>
            <a:r>
              <a:rPr sz="1500" b="1">
                <a:solidFill>
                  <a:srgbClr val="2C2C2C"/>
                </a:solidFill>
                <a:latin typeface="Calibri"/>
                <a:ea typeface="微软雅黑"/>
              </a:rPr>
              <a:t>线下活动</a:t>
            </a:r>
            <a:endParaRPr sz="15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61120" y="3474720"/>
            <a:ext cx="25146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3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发布会 / 快闪体验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31520" y="4754880"/>
            <a:ext cx="10698480" cy="1188720"/>
          </a:xfrm>
          <a:prstGeom prst="roundRect">
            <a:avLst/>
          </a:prstGeom>
          <a:solidFill>
            <a:srgbClr val="F2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05840" y="4892040"/>
            <a:ext cx="2743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1">
                <a:solidFill>
                  <a:srgbClr val="C9A96E"/>
                </a:solidFill>
                <a:latin typeface="Calibri"/>
                <a:ea typeface="微软雅黑"/>
              </a:rPr>
              <a:t>预算说明</a:t>
            </a:r>
            <a:endParaRPr sz="1300" b="1">
              <a:solidFill>
                <a:srgbClr val="C9A96E"/>
              </a:solidFill>
              <a:latin typeface="Calibri"/>
              <a:ea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05840" y="5266944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280160" y="5212080"/>
            <a:ext cx="98755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总预算范围：600万-1000万（根据媒介排期浮动）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05840" y="5586983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80160" y="5532120"/>
            <a:ext cx="98755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含10%应急储备金，用于热点借势与口碑维护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05840" y="5907023"/>
            <a:ext cx="45720" cy="4572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80160" y="5852159"/>
            <a:ext cx="9875520" cy="2743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300"/>
              </a:lnSpc>
            </a:pPr>
            <a:r>
              <a:rPr sz="1100" b="0">
                <a:solidFill>
                  <a:srgbClr val="2C2C2C"/>
                </a:solidFill>
                <a:latin typeface="Calibri"/>
                <a:ea typeface="微软雅黑"/>
              </a:rPr>
              <a:t>所有媒介投放按实际消耗结算，月度ROI报告</a:t>
            </a:r>
            <a:endParaRPr sz="1100" b="0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11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3300"/>
              </a:lnSpc>
            </a:pPr>
            <a:r>
              <a:rPr sz="2800" b="1">
                <a:solidFill>
                  <a:srgbClr val="2C2C2C"/>
                </a:solidFill>
                <a:latin typeface="Calibri Light"/>
                <a:ea typeface="微软雅黑"/>
              </a:rPr>
              <a:t>项目团队</a:t>
            </a:r>
            <a:endParaRPr sz="28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36576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TEAM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91440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828800" y="1051560"/>
            <a:ext cx="91440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300" b="0">
                <a:solidFill>
                  <a:srgbClr val="9B9B9B"/>
                </a:solidFill>
                <a:latin typeface="Calibri"/>
                <a:ea typeface="微软雅黑"/>
              </a:rPr>
              <a:t>TEAM — 核心成员与分工</a:t>
            </a:r>
            <a:endParaRPr sz="13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1520" y="201168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45720" cy="155448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19456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创意总监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5840" y="260604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整体创意方向把控，品牌策略对齐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89120" y="201168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011680"/>
            <a:ext cx="45720" cy="155448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219456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艺术指导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3440" y="260604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视觉风格定义，主视觉与TVC美术指导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46720" y="201168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2011680"/>
            <a:ext cx="45720" cy="155448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9456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制片人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1040" y="260604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TVC拍摄执行、供应商管理、进度管控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31520" y="402336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023360"/>
            <a:ext cx="45720" cy="155448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420624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媒介策划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5840" y="461772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渠道策略、排期优化、效果追踪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389120" y="402336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89120" y="4023360"/>
            <a:ext cx="45720" cy="155448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63440" y="420624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数字营销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63440" y="461772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社交运营、KOL管理、内容分发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046720" y="4023360"/>
            <a:ext cx="3291840" cy="1554480"/>
          </a:xfrm>
          <a:prstGeom prst="roundRect">
            <a:avLst/>
          </a:prstGeom>
          <a:solidFill>
            <a:srgbClr val="F8F6F2"/>
          </a:solidFill>
          <a:ln w="9525">
            <a:solidFill>
              <a:srgbClr val="E5E5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46720" y="4023360"/>
            <a:ext cx="45720" cy="1554480"/>
          </a:xfrm>
          <a:prstGeom prst="rect">
            <a:avLst/>
          </a:prstGeom>
          <a:solidFill>
            <a:srgbClr val="E8C8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21040" y="4206240"/>
            <a:ext cx="274320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900"/>
              </a:lnSpc>
            </a:pPr>
            <a:r>
              <a:rPr sz="1600" b="1">
                <a:solidFill>
                  <a:srgbClr val="2C2C2C"/>
                </a:solidFill>
                <a:latin typeface="Calibri"/>
                <a:ea typeface="微软雅黑"/>
              </a:rPr>
              <a:t>客户总监</a:t>
            </a:r>
            <a:endParaRPr sz="1600" b="1">
              <a:solidFill>
                <a:srgbClr val="2C2C2C"/>
              </a:solidFill>
              <a:latin typeface="Calibri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21040" y="4617720"/>
            <a:ext cx="274320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500"/>
              </a:lnSpc>
            </a:pPr>
            <a:r>
              <a:rPr sz="1100" b="0">
                <a:solidFill>
                  <a:srgbClr val="9B9B9B"/>
                </a:solidFill>
                <a:latin typeface="Calibri"/>
                <a:ea typeface="微软雅黑"/>
              </a:rPr>
              <a:t>项目统筹、客户沟通、交付质量保障</a:t>
            </a:r>
            <a:endParaRPr sz="11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8640" y="6446520"/>
            <a:ext cx="731520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l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素研 SĒRA · 创意提案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5600" y="6446520"/>
            <a:ext cx="1097280" cy="32004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r">
              <a:lnSpc>
                <a:spcPts val="1000"/>
              </a:lnSpc>
            </a:pPr>
            <a:r>
              <a:rPr sz="900" b="0">
                <a:solidFill>
                  <a:srgbClr val="9B9B9B"/>
                </a:solidFill>
                <a:latin typeface="Calibri"/>
                <a:ea typeface="微软雅黑"/>
              </a:rPr>
              <a:t>12 / 13</a:t>
            </a:r>
            <a:endParaRPr sz="9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600"/>
              </a:lnSpc>
            </a:pPr>
            <a:r>
              <a:rPr sz="1400" b="0">
                <a:solidFill>
                  <a:srgbClr val="C9A96E"/>
                </a:solidFill>
                <a:latin typeface="Calibri Light"/>
                <a:ea typeface="微软雅黑"/>
              </a:rPr>
              <a:t>S Ē R A</a:t>
            </a:r>
            <a:endParaRPr sz="1400" b="0">
              <a:solidFill>
                <a:srgbClr val="C9A96E"/>
              </a:solidFill>
              <a:latin typeface="Calibri Light"/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2286000"/>
            <a:ext cx="10332720" cy="10972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4800"/>
              </a:lnSpc>
            </a:pPr>
            <a:r>
              <a:rPr sz="4000" b="1">
                <a:solidFill>
                  <a:srgbClr val="2C2C2C"/>
                </a:solidFill>
                <a:latin typeface="Calibri Light"/>
                <a:ea typeface="微软雅黑"/>
              </a:rPr>
              <a:t>让肌肤，自己说话</a:t>
            </a:r>
            <a:endParaRPr sz="4000" b="1">
              <a:solidFill>
                <a:srgbClr val="2C2C2C"/>
              </a:solidFill>
              <a:latin typeface="Calibri Light"/>
              <a:ea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0640" y="3566160"/>
            <a:ext cx="1920240" cy="22860"/>
          </a:xfrm>
          <a:prstGeom prst="rect">
            <a:avLst/>
          </a:prstGeom>
          <a:solidFill>
            <a:srgbClr val="C9A9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840480"/>
            <a:ext cx="10332720" cy="64008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2100"/>
              </a:lnSpc>
            </a:pPr>
            <a:r>
              <a:rPr sz="1800" b="0">
                <a:solidFill>
                  <a:srgbClr val="9B9B9B"/>
                </a:solidFill>
                <a:latin typeface="Calibri"/>
                <a:ea typeface="微软雅黑"/>
              </a:rPr>
              <a:t>感谢聆听 · 期待共创</a:t>
            </a:r>
            <a:endParaRPr sz="18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  <p:pic>
        <p:nvPicPr>
          <p:cNvPr id="8" name="Picture 7" descr="sera-product-hero-v2_178513308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4572000"/>
            <a:ext cx="2743200" cy="1828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6217920"/>
            <a:ext cx="10332720" cy="365760"/>
          </a:xfrm>
          <a:prstGeom prst="rect">
            <a:avLst/>
          </a:prstGeom>
          <a:noFill/>
        </p:spPr>
        <p:txBody>
          <a:bodyPr wrap="square" lIns="45720" tIns="18288" rIns="45720" bIns="18288">
            <a:noAutofit/>
          </a:bodyPr>
          <a:lstStyle/>
          <a:p>
            <a:pPr algn="ctr">
              <a:lnSpc>
                <a:spcPts val="1200"/>
              </a:lnSpc>
            </a:pPr>
            <a:r>
              <a:rPr sz="1000" b="0">
                <a:solidFill>
                  <a:srgbClr val="9B9B9B"/>
                </a:solidFill>
                <a:latin typeface="Calibri"/>
                <a:ea typeface="微软雅黑"/>
              </a:rPr>
              <a:t>SĒRA Creative Lab  ·  hello@sera-beauty.com  ·  2026</a:t>
            </a:r>
            <a:endParaRPr sz="1000" b="0">
              <a:solidFill>
                <a:srgbClr val="9B9B9B"/>
              </a:solidFill>
              <a:latin typeface="Calibri"/>
              <a:ea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2754</Words>
  <Application>WPS 表格</Application>
  <PresentationFormat>On-screen Show (4:3)</PresentationFormat>
  <Paragraphs>516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Arial</vt:lpstr>
      <vt:lpstr>Calibri Light</vt:lpstr>
      <vt:lpstr>Helvetica Neue</vt:lpstr>
      <vt:lpstr>微软雅黑</vt:lpstr>
      <vt:lpstr>Calibri</vt:lpstr>
      <vt:lpstr>汉仪旗黑</vt:lpstr>
      <vt:lpstr>微软雅黑</vt:lpstr>
      <vt:lpstr>宋体</vt:lpstr>
      <vt:lpstr>Arial Unicode MS</vt:lpstr>
      <vt:lpstr>汉仪书宋二KW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qingyang</cp:lastModifiedBy>
  <cp:revision>3</cp:revision>
  <dcterms:created xsi:type="dcterms:W3CDTF">2026-08-01T04:04:54Z</dcterms:created>
  <dcterms:modified xsi:type="dcterms:W3CDTF">2026-08-01T04:04:54Z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5C47A732F24A539A5DC36C6AA3FCA297_42</vt:lpwstr>
  </property>
  <property fmtid="{D5CDD505-2E9C-101B-9397-08002B2CF9AE}" pid="3" name="KSOProductBuildVer">
    <vt:lpwstr>2052-6.12.1.8902</vt:lpwstr>
  </property>
</Properties>
</file>